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298" r:id="rId9"/>
    <p:sldId id="333" r:id="rId10"/>
    <p:sldId id="262" r:id="rId11"/>
    <p:sldId id="263" r:id="rId12"/>
    <p:sldId id="299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7799E0"/>
    <a:srgbClr val="0948CB"/>
    <a:srgbClr val="F2F4F8"/>
    <a:srgbClr val="1C7DDB"/>
    <a:srgbClr val="121619"/>
    <a:srgbClr val="F2F2F2"/>
    <a:srgbClr val="145579"/>
    <a:srgbClr val="3A6483"/>
    <a:srgbClr val="204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7" d="100"/>
          <a:sy n="97" d="100"/>
        </p:scale>
        <p:origin x="136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61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26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987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5/13/2022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lavaxv123/IBM-Data-Science-Capstone" TargetMode="Externa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David Church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May 12,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8851544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Python </a:t>
            </a:r>
            <a:r>
              <a:rPr lang="en-US" sz="1800" dirty="0">
                <a:solidFill>
                  <a:srgbClr val="0B49CB"/>
                </a:solidFill>
                <a:latin typeface="Abadi" panose="020B0604020104020204" pitchFamily="34" charset="0"/>
              </a:rPr>
              <a:t>requests module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was used to get the HTML code for the SpaceX launches Wikipedia page.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HTML code, a </a:t>
            </a:r>
            <a:r>
              <a:rPr lang="en-US" sz="1800" dirty="0">
                <a:solidFill>
                  <a:srgbClr val="0B49CB"/>
                </a:solidFill>
                <a:latin typeface="Abadi" panose="020B0604020104020204" pitchFamily="34" charset="0"/>
              </a:rPr>
              <a:t>Beautiful Soup object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was created.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</a:t>
            </a:r>
            <a:r>
              <a:rPr lang="en-US" sz="1800" dirty="0">
                <a:solidFill>
                  <a:srgbClr val="0B49CB"/>
                </a:solidFill>
                <a:latin typeface="Abadi" panose="020B0604020104020204" pitchFamily="34" charset="0"/>
              </a:rPr>
              <a:t>“</a:t>
            </a:r>
            <a:r>
              <a:rPr lang="en-US" sz="1800" dirty="0" err="1">
                <a:solidFill>
                  <a:srgbClr val="0B49CB"/>
                </a:solidFill>
                <a:latin typeface="Abadi" panose="020B0604020104020204" pitchFamily="34" charset="0"/>
              </a:rPr>
              <a:t>find_all</a:t>
            </a:r>
            <a:r>
              <a:rPr lang="en-US" sz="1800" dirty="0">
                <a:solidFill>
                  <a:srgbClr val="0B49CB"/>
                </a:solidFill>
                <a:latin typeface="Abadi" panose="020B0604020104020204" pitchFamily="34" charset="0"/>
              </a:rPr>
              <a:t>” function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the tables were broken out into a list called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html_tables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From this new list we select the table to be extracted and assign it to a new variable.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headers are then extracted into a new list, followed by extracting each column into its own list.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 lists are then </a:t>
            </a:r>
            <a:r>
              <a:rPr lang="en-US" sz="1800" dirty="0">
                <a:solidFill>
                  <a:srgbClr val="0B49CB"/>
                </a:solidFill>
                <a:latin typeface="Abadi" panose="020B0604020104020204" pitchFamily="34" charset="0"/>
              </a:rPr>
              <a:t>combined into the final dataframe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the scraped data.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/>
              <a:t>Link for peer review:</a:t>
            </a: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https://github.com/lavaxv123/IBM-Data-Science-Capstone/blob/main/jupyter-labs-webscraping.ipynb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4A5D970-8DBC-C8F1-618C-6FA608206B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3955" y="1631396"/>
            <a:ext cx="1495634" cy="3972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53497"/>
            <a:ext cx="10687961" cy="4623466"/>
          </a:xfrm>
          <a:prstGeom prst="rect">
            <a:avLst/>
          </a:prstGeom>
        </p:spPr>
        <p:txBody>
          <a:bodyPr/>
          <a:lstStyle/>
          <a:p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sum of the </a:t>
            </a:r>
            <a:r>
              <a:rPr lang="en-US" sz="1800" dirty="0">
                <a:solidFill>
                  <a:srgbClr val="0B49CB"/>
                </a:solidFill>
                <a:latin typeface="Abadi" panose="020B0604020104020204" pitchFamily="34" charset="0"/>
              </a:rPr>
              <a:t>null values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each column was calculated and showed 5 nulls in the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column and 26 null values in the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LandingPad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column.</a:t>
            </a:r>
          </a:p>
          <a:p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</a:t>
            </a:r>
            <a:r>
              <a:rPr lang="en-US" sz="1800" dirty="0">
                <a:solidFill>
                  <a:srgbClr val="0B49CB"/>
                </a:solidFill>
                <a:latin typeface="Abadi" panose="020B0604020104020204" pitchFamily="34" charset="0"/>
              </a:rPr>
              <a:t>replace the null values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the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PayloadMass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column with the </a:t>
            </a:r>
            <a:r>
              <a:rPr lang="en-US" sz="1800" dirty="0">
                <a:solidFill>
                  <a:srgbClr val="0B49CB"/>
                </a:solidFill>
                <a:latin typeface="Abadi" panose="020B0604020104020204" pitchFamily="34" charset="0"/>
              </a:rPr>
              <a:t>average payload mass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the entire dataset leaving the dataframe with only null values for the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LandingPad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column.</a:t>
            </a:r>
          </a:p>
          <a:p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unique Outcomes are found and then looped through with a ‘for’ loop in order to </a:t>
            </a:r>
            <a:r>
              <a:rPr lang="en-US" sz="1800" dirty="0">
                <a:solidFill>
                  <a:srgbClr val="0B49CB"/>
                </a:solidFill>
                <a:latin typeface="Abadi" panose="020B0604020104020204" pitchFamily="34" charset="0"/>
              </a:rPr>
              <a:t>separate the bad outcomes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the good ones.</a:t>
            </a:r>
          </a:p>
          <a:p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new list called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landing_class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is created and for every outcome in the dataframe, if the “Outcome” field exists in the list of bad outcomes, a value of 0 will be appended to the new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landing_class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list.  Otherwise a 1 will be appended.</a:t>
            </a:r>
          </a:p>
          <a:p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new list is then added as </a:t>
            </a:r>
            <a:r>
              <a:rPr lang="en-US" sz="1800" dirty="0">
                <a:solidFill>
                  <a:srgbClr val="0B49CB"/>
                </a:solidFill>
                <a:latin typeface="Abadi" panose="020B0604020104020204" pitchFamily="34" charset="0"/>
              </a:rPr>
              <a:t>a new column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the dataframe called “Class”.</a:t>
            </a:r>
          </a:p>
          <a:p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allows the data to easily show weather one of 8 possible outcomes is a success or failure with </a:t>
            </a:r>
            <a:r>
              <a:rPr lang="en-US" sz="1800" dirty="0">
                <a:solidFill>
                  <a:srgbClr val="0B49CB"/>
                </a:solidFill>
                <a:latin typeface="Abadi" panose="020B0604020104020204" pitchFamily="34" charset="0"/>
              </a:rPr>
              <a:t>a binary column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Link for peer review: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https://github.com/lavaxv123/IBM-Data-Science-Capstone/blob/main/labs-jupyter-spacex-Data%20wrangling.ipynb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43665"/>
            <a:ext cx="9745589" cy="463329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compare various variables and their </a:t>
            </a:r>
            <a:r>
              <a:rPr lang="en-US" sz="2400" dirty="0">
                <a:solidFill>
                  <a:srgbClr val="0B49CB"/>
                </a:solidFill>
                <a:latin typeface="Abadi" panose="020B0604020104020204" pitchFamily="34" charset="0"/>
              </a:rPr>
              <a:t>effects on success rate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 the rocket landings various charts were created.</a:t>
            </a:r>
          </a:p>
          <a:p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Five scatterplots were created: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 Mass vs. Flight Number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 vs Flight Number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 vs Payload Mass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 vs Flight Number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 vs Payload Mass</a:t>
            </a:r>
          </a:p>
          <a:p>
            <a:pPr lvl="1"/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One bar graph was created:</a:t>
            </a:r>
          </a:p>
          <a:p>
            <a:pPr lvl="1"/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 Success Rate vs Orbit</a:t>
            </a:r>
          </a:p>
          <a:p>
            <a:endParaRPr lang="en-US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Link for peer review: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https://github.com/lavaxv123/IBM-Data-Science-Capstone/blob/main/jupyter-labs-eda-dataviz.ipynb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406013"/>
            <a:ext cx="10389603" cy="4751900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000" dirty="0"/>
              <a:t>Task 1: Uses a Select distinct query to get the unique set of launch sites</a:t>
            </a:r>
          </a:p>
          <a:p>
            <a:r>
              <a:rPr lang="en-US" sz="2000" dirty="0"/>
              <a:t>Task 2: Query uses select * with a where clause for strings beginning with ‘CCA’</a:t>
            </a:r>
          </a:p>
          <a:p>
            <a:r>
              <a:rPr lang="en-US" sz="2000" dirty="0"/>
              <a:t>Task 3: Select query for the sum of ‘</a:t>
            </a:r>
            <a:r>
              <a:rPr lang="en-US" sz="2000" dirty="0" err="1"/>
              <a:t>Payload_Mass__KG</a:t>
            </a:r>
            <a:r>
              <a:rPr lang="en-US" sz="2000" dirty="0"/>
              <a:t>_’ where customer is ‘NASA (CRS)’</a:t>
            </a:r>
          </a:p>
          <a:p>
            <a:r>
              <a:rPr lang="en-US" sz="2000" dirty="0"/>
              <a:t>Task 4: Query uses select avg, with a where clause for the desired booster version</a:t>
            </a:r>
          </a:p>
          <a:p>
            <a:r>
              <a:rPr lang="en-US" sz="2000" dirty="0"/>
              <a:t>Task 5: Select query on the min(date), with a where clause on the desired landing outcome</a:t>
            </a:r>
          </a:p>
          <a:p>
            <a:r>
              <a:rPr lang="en-US" sz="2000" dirty="0"/>
              <a:t>Task 6: Select query with a where clause using an “and” clause to filter on 2 criteria</a:t>
            </a:r>
          </a:p>
          <a:p>
            <a:r>
              <a:rPr lang="en-US" sz="2000" dirty="0"/>
              <a:t>Task 7: Select  query using ‘group by’ clause to  sort on </a:t>
            </a:r>
            <a:r>
              <a:rPr lang="en-US" sz="2000" dirty="0" err="1"/>
              <a:t>mission_outcome</a:t>
            </a:r>
            <a:endParaRPr lang="en-US" sz="2000" dirty="0"/>
          </a:p>
          <a:p>
            <a:r>
              <a:rPr lang="en-US" sz="2000" dirty="0"/>
              <a:t>Task 8: Use a sub query filter the where clause on payloads that equal the maximum payload</a:t>
            </a:r>
          </a:p>
          <a:p>
            <a:r>
              <a:rPr lang="en-US" sz="2000" dirty="0"/>
              <a:t>Task 9: Use a select query with a where clause and 3 criteria to filter on</a:t>
            </a:r>
          </a:p>
          <a:p>
            <a:r>
              <a:rPr lang="en-US" sz="2000" dirty="0"/>
              <a:t>Task 10: Select query with a where clause, group by clause, and order by DESC  clause</a:t>
            </a:r>
          </a:p>
          <a:p>
            <a:endParaRPr lang="en-US" sz="1800" dirty="0"/>
          </a:p>
          <a:p>
            <a:pPr marL="0" indent="0"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Link for peer review: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https://github.com/lavaxv123/IBM-Data-Science-Capstone/blob/main/jupyter-labs-eda-sql-coursera.ipynb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Each of the four launch sites have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several markers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indicating them: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</a:t>
            </a:r>
            <a:r>
              <a:rPr lang="en-US" sz="1800" dirty="0">
                <a:solidFill>
                  <a:srgbClr val="0B49CB"/>
                </a:solidFill>
                <a:latin typeface="Abadi" panose="020B0604020104020204" pitchFamily="34" charset="0"/>
              </a:rPr>
              <a:t>large circle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surrounding the immediate area of the launch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If the large circle is clicked, on </a:t>
            </a:r>
            <a:r>
              <a:rPr lang="en-US" sz="1800" dirty="0">
                <a:solidFill>
                  <a:srgbClr val="0B49CB"/>
                </a:solidFill>
                <a:latin typeface="Abadi" panose="020B0604020104020204" pitchFamily="34" charset="0"/>
              </a:rPr>
              <a:t>an annotation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the launch site name will appear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</a:t>
            </a:r>
            <a:r>
              <a:rPr lang="en-US" sz="1800" dirty="0">
                <a:solidFill>
                  <a:srgbClr val="0B49CB"/>
                </a:solidFill>
                <a:latin typeface="Abadi" panose="020B0604020104020204" pitchFamily="34" charset="0"/>
              </a:rPr>
              <a:t>cluster marker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group all nearby markers together when the map is sufficiently zoomed out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Each cluster marker has a number of </a:t>
            </a:r>
            <a:r>
              <a:rPr lang="en-US" sz="1800" dirty="0">
                <a:solidFill>
                  <a:srgbClr val="0B49CB"/>
                </a:solidFill>
                <a:latin typeface="Abadi" panose="020B0604020104020204" pitchFamily="34" charset="0"/>
              </a:rPr>
              <a:t>colored markers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either red or green depending on whether the landing attempt is a success or a failure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are </a:t>
            </a:r>
            <a:r>
              <a:rPr lang="en-US" sz="1800" dirty="0">
                <a:solidFill>
                  <a:srgbClr val="0B49CB"/>
                </a:solidFill>
                <a:latin typeface="Abadi" panose="020B0604020104020204" pitchFamily="34" charset="0"/>
              </a:rPr>
              <a:t>2 polylines,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one from a launch site to the nearest coast, and another from a launch site to the nearest railroad</a:t>
            </a: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Link for peer review: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https://github.com/lavaxv123/IBM-Data-Science-Capstone/blob/main/lab_jupyter_launch_site_location.ipynb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53497"/>
            <a:ext cx="9745589" cy="46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interactive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dashboard utilizes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2 charts and 2 filters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 interactive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Pie chart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was added that shows the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percentage of successes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that occur at a given launch site.  A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dropdown filter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the launch site can be used to get the success rate for a given launch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Pie chart helps to determine if certain launch site have greater success of landing rockets than others.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scatterplot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comparing the successes against the payload mass, with the data points being colored according to the booster version. There is a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payload mass slider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filter the data in the scatterplot to different payload ranges.  The launch site filter also applies to the scatterplot.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Link for peer review:</a:t>
            </a:r>
          </a:p>
          <a:p>
            <a:pPr marL="0" indent="0">
              <a:buNone/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https://github.com/lavaxv123/IBM-Data-Science-Capstone/blob/main/spacex_dash_app.py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14168"/>
            <a:ext cx="9745589" cy="4662795"/>
          </a:xfrm>
          <a:prstGeom prst="rect">
            <a:avLst/>
          </a:prstGeom>
        </p:spPr>
        <p:txBody>
          <a:bodyPr>
            <a:normAutofit fontScale="925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was broken into feature set X and the target variable ‘Class’ as Y.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feature set is standardized using the </a:t>
            </a:r>
            <a:r>
              <a:rPr lang="en-US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preprocessing.StandardScaler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 function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set is then split into a training set and a test set using </a:t>
            </a:r>
            <a:r>
              <a:rPr lang="en-US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train_test_split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a test size of 0.2.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</a:t>
            </a:r>
            <a:r>
              <a:rPr lang="en-US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GridSearchCV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function was used to find the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optimal parameters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fit for 4 different classification models (logistic regression, SVC, decision tree, KNN).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accuracy was determined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for each of the models, using both the training data and the test data.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confusion matrix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was created using the test data for each of the models.</a:t>
            </a:r>
          </a:p>
          <a:p>
            <a:pPr marL="0" indent="0">
              <a:buNone/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Link for peer review:</a:t>
            </a:r>
          </a:p>
          <a:p>
            <a:pPr marL="0" indent="0">
              <a:buNone/>
            </a:pPr>
            <a:r>
              <a:rPr lang="en-US" sz="15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https://github.com/lavaxv123/IBM-Data-Science-Capstone/blob/main/SpaceX_Machine%20Learning%20Prediction_Part_5.ipynb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6" y="1543665"/>
            <a:ext cx="6208604" cy="466049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Through the use of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exploratory data analysis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it was found that as the flight number increases the success rate of landing the rocket does as well.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KSC LC-39A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has the highest success rate of all launch sites at 76.9%.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four classification models that were trained had the same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test accuracy at 83.33%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and the best model taking into account the training accuracy is a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decision tree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an accuracy of 87.5%.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DB95BB-1DA2-FD64-CCD5-0C48D40611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4286" y="1432735"/>
            <a:ext cx="3583998" cy="2326074"/>
          </a:xfrm>
          <a:prstGeom prst="rect">
            <a:avLst/>
          </a:prstGeom>
          <a:ln w="19050">
            <a:solidFill>
              <a:srgbClr val="0B49CB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D331EBB-A01D-41A7-6FAE-D69E9B67C3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4286" y="3892178"/>
            <a:ext cx="3583998" cy="2427172"/>
          </a:xfrm>
          <a:prstGeom prst="rect">
            <a:avLst/>
          </a:prstGeom>
          <a:ln w="19050">
            <a:solidFill>
              <a:srgbClr val="0B49CB"/>
            </a:solidFill>
          </a:ln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2" y="1543665"/>
            <a:ext cx="5231027" cy="448190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 CCAFS SLC 40 is the most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commonly used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KSC LC 39A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didn’t begin use until after the 20</a:t>
            </a:r>
            <a:r>
              <a:rPr lang="en-US" sz="2200" baseline="30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flight.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majority of the earlier flights had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landing failures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whereas the majority of the later flights ended with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landing success.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B61CCC-B042-B2FE-5894-F8BFA207D6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1442" y="1426132"/>
            <a:ext cx="5065786" cy="4599441"/>
          </a:xfrm>
          <a:prstGeom prst="rect">
            <a:avLst/>
          </a:prstGeom>
          <a:ln w="19050">
            <a:solidFill>
              <a:srgbClr val="0B49CB"/>
            </a:solidFill>
          </a:ln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543665"/>
            <a:ext cx="5601292" cy="4337680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CCAFS SLC 40 launch site has a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large gap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between its low payload launches and high payload launches.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Larger payload masses seem to have higher chances for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successful landing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VAFB SLC 4E doesn’t launch rockets with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payload mass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 greater than 10,000 kg.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5092C01-2690-BA2B-ECB8-945F5BA53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7277" y="1426132"/>
            <a:ext cx="5065786" cy="4599441"/>
          </a:xfrm>
          <a:prstGeom prst="rect">
            <a:avLst/>
          </a:prstGeom>
          <a:ln w="19050">
            <a:solidFill>
              <a:srgbClr val="0B49CB"/>
            </a:solidFill>
          </a:ln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622323"/>
            <a:ext cx="5434144" cy="4271379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Orbits have either a high success rate near 100% or a medium level success rate near 60%.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SO orbit is an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outlier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0% success rate.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7CFEDE-BB2F-AD7B-D148-BD6922EF3E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675" y="1704516"/>
            <a:ext cx="5312675" cy="4078232"/>
          </a:xfrm>
          <a:prstGeom prst="rect">
            <a:avLst/>
          </a:prstGeom>
          <a:ln w="19050">
            <a:solidFill>
              <a:srgbClr val="0B49CB"/>
            </a:solidFill>
          </a:ln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416988"/>
            <a:ext cx="5611124" cy="4464356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common orbit types are (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LEO, ISS, PO, GTO, VLEO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), and other orbit types don’t have a significant enough number of launches to determine success rate.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Launches to VLEO only occurred after 60 flights meaning success rate for this orbit type may be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skewed towards success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AD5BBD-BA84-C301-D358-BC0DC199F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9439" y="1416988"/>
            <a:ext cx="5129794" cy="4608585"/>
          </a:xfrm>
          <a:prstGeom prst="rect">
            <a:avLst/>
          </a:prstGeom>
          <a:ln w="19050">
            <a:solidFill>
              <a:srgbClr val="0B49CB"/>
            </a:solidFill>
          </a:ln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524000"/>
            <a:ext cx="5611124" cy="43449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Typical rocket launches carry payloads with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under 8,000 kg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mass.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VLEO is an outlier with all of the payloads sitting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around 16,000 kg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mass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C5F335A-57FC-5C16-420F-100B25AFA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9774" y="1416988"/>
            <a:ext cx="5129794" cy="4608585"/>
          </a:xfrm>
          <a:prstGeom prst="rect">
            <a:avLst/>
          </a:prstGeom>
          <a:ln w="19050">
            <a:solidFill>
              <a:srgbClr val="0B49CB"/>
            </a:solidFill>
          </a:ln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582994"/>
            <a:ext cx="5473473" cy="429835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took several years before landing a rocket became successful. Years 2010 through 2013 had a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0% success rate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general trend of the launch success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rate is positive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 This seems to agree with the earlier observation that success rate increases with flight number.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DD45267-D6C4-1AA2-514B-9D22875AA1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0010" y="1803113"/>
            <a:ext cx="5312675" cy="4078232"/>
          </a:xfrm>
          <a:prstGeom prst="rect">
            <a:avLst/>
          </a:prstGeom>
          <a:ln w="19050">
            <a:solidFill>
              <a:srgbClr val="0B49CB"/>
            </a:solidFill>
          </a:ln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771522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table to pull the unique launch site values was pulled from the MySQL database with the following query: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distinct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BBADE1E-A9A2-3DF8-B2AB-68685F28FC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660219"/>
              </p:ext>
            </p:extLst>
          </p:nvPr>
        </p:nvGraphicFramePr>
        <p:xfrm>
          <a:off x="8714772" y="1575377"/>
          <a:ext cx="2160639" cy="175260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160639">
                  <a:extLst>
                    <a:ext uri="{9D8B030D-6E8A-4147-A177-3AD203B41FA5}">
                      <a16:colId xmlns:a16="http://schemas.microsoft.com/office/drawing/2014/main" val="308920934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 err="1">
                          <a:effectLst/>
                        </a:rPr>
                        <a:t>Launch_site</a:t>
                      </a:r>
                      <a:endParaRPr lang="en-US" b="0" dirty="0">
                        <a:effectLst/>
                      </a:endParaRP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207309413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CCAFS LC-40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185384833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VAFB SLC-4E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5886563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KSC LC-39A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7463125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CCAFS SLC-40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28206695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1389523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following query uses the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wildcard operator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‘%’ to pull records where launch site name begins with ‘CCA’: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* from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where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like 'CCA%' limit 5;	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F2BD043-E9DE-8C39-D18E-DCF87B75B2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8288062"/>
              </p:ext>
            </p:extLst>
          </p:nvPr>
        </p:nvGraphicFramePr>
        <p:xfrm>
          <a:off x="460420" y="3497535"/>
          <a:ext cx="11271159" cy="2531828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127116">
                  <a:extLst>
                    <a:ext uri="{9D8B030D-6E8A-4147-A177-3AD203B41FA5}">
                      <a16:colId xmlns:a16="http://schemas.microsoft.com/office/drawing/2014/main" val="1170342539"/>
                    </a:ext>
                  </a:extLst>
                </a:gridCol>
                <a:gridCol w="1127116">
                  <a:extLst>
                    <a:ext uri="{9D8B030D-6E8A-4147-A177-3AD203B41FA5}">
                      <a16:colId xmlns:a16="http://schemas.microsoft.com/office/drawing/2014/main" val="524619078"/>
                    </a:ext>
                  </a:extLst>
                </a:gridCol>
                <a:gridCol w="1127116">
                  <a:extLst>
                    <a:ext uri="{9D8B030D-6E8A-4147-A177-3AD203B41FA5}">
                      <a16:colId xmlns:a16="http://schemas.microsoft.com/office/drawing/2014/main" val="2123162807"/>
                    </a:ext>
                  </a:extLst>
                </a:gridCol>
                <a:gridCol w="1127116">
                  <a:extLst>
                    <a:ext uri="{9D8B030D-6E8A-4147-A177-3AD203B41FA5}">
                      <a16:colId xmlns:a16="http://schemas.microsoft.com/office/drawing/2014/main" val="865744848"/>
                    </a:ext>
                  </a:extLst>
                </a:gridCol>
                <a:gridCol w="1619173">
                  <a:extLst>
                    <a:ext uri="{9D8B030D-6E8A-4147-A177-3AD203B41FA5}">
                      <a16:colId xmlns:a16="http://schemas.microsoft.com/office/drawing/2014/main" val="3740664129"/>
                    </a:ext>
                  </a:extLst>
                </a:gridCol>
                <a:gridCol w="635058">
                  <a:extLst>
                    <a:ext uri="{9D8B030D-6E8A-4147-A177-3AD203B41FA5}">
                      <a16:colId xmlns:a16="http://schemas.microsoft.com/office/drawing/2014/main" val="835269842"/>
                    </a:ext>
                  </a:extLst>
                </a:gridCol>
                <a:gridCol w="1127116">
                  <a:extLst>
                    <a:ext uri="{9D8B030D-6E8A-4147-A177-3AD203B41FA5}">
                      <a16:colId xmlns:a16="http://schemas.microsoft.com/office/drawing/2014/main" val="1334266375"/>
                    </a:ext>
                  </a:extLst>
                </a:gridCol>
                <a:gridCol w="1127116">
                  <a:extLst>
                    <a:ext uri="{9D8B030D-6E8A-4147-A177-3AD203B41FA5}">
                      <a16:colId xmlns:a16="http://schemas.microsoft.com/office/drawing/2014/main" val="1480337577"/>
                    </a:ext>
                  </a:extLst>
                </a:gridCol>
                <a:gridCol w="1127116">
                  <a:extLst>
                    <a:ext uri="{9D8B030D-6E8A-4147-A177-3AD203B41FA5}">
                      <a16:colId xmlns:a16="http://schemas.microsoft.com/office/drawing/2014/main" val="3744588907"/>
                    </a:ext>
                  </a:extLst>
                </a:gridCol>
                <a:gridCol w="1127116">
                  <a:extLst>
                    <a:ext uri="{9D8B030D-6E8A-4147-A177-3AD203B41FA5}">
                      <a16:colId xmlns:a16="http://schemas.microsoft.com/office/drawing/2014/main" val="1177660181"/>
                    </a:ext>
                  </a:extLst>
                </a:gridCol>
              </a:tblGrid>
              <a:tr h="285323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dirty="0">
                          <a:effectLst/>
                        </a:rPr>
                        <a:t>Date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dirty="0">
                          <a:effectLst/>
                        </a:rPr>
                        <a:t>Time (UTC)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dirty="0" err="1">
                          <a:effectLst/>
                        </a:rPr>
                        <a:t>Booster_Version</a:t>
                      </a:r>
                      <a:endParaRPr lang="en-US" sz="1100" b="0" dirty="0">
                        <a:effectLst/>
                      </a:endParaRP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dirty="0" err="1">
                          <a:effectLst/>
                        </a:rPr>
                        <a:t>Launch_Site</a:t>
                      </a:r>
                      <a:endParaRPr lang="en-US" sz="1100" b="0" dirty="0">
                        <a:effectLst/>
                      </a:endParaRP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dirty="0">
                          <a:effectLst/>
                        </a:rPr>
                        <a:t>Payload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dirty="0">
                          <a:effectLst/>
                        </a:rPr>
                        <a:t>PAYLOAD_MASS__KG_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dirty="0">
                          <a:effectLst/>
                        </a:rPr>
                        <a:t>Orbit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dirty="0">
                          <a:effectLst/>
                        </a:rPr>
                        <a:t>Customer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dirty="0" err="1">
                          <a:effectLst/>
                        </a:rPr>
                        <a:t>Mission_Outcome</a:t>
                      </a:r>
                      <a:endParaRPr lang="en-US" sz="1100" b="0" dirty="0">
                        <a:effectLst/>
                      </a:endParaRP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dirty="0">
                          <a:effectLst/>
                        </a:rPr>
                        <a:t>Landing _Outcome</a:t>
                      </a:r>
                    </a:p>
                  </a:txBody>
                  <a:tcPr marL="47092" marR="47092" marT="23546" marB="23546" anchor="ctr"/>
                </a:tc>
                <a:extLst>
                  <a:ext uri="{0D108BD9-81ED-4DB2-BD59-A6C34878D82A}">
                    <a16:rowId xmlns:a16="http://schemas.microsoft.com/office/drawing/2014/main" val="717935155"/>
                  </a:ext>
                </a:extLst>
              </a:tr>
              <a:tr h="459419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2010-06-04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18:45:00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F9 v1.0 B0003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CCAFS LC-40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Dragon Spacecraft Qualification Unit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LEO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SpaceX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Success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Failure (parachute)</a:t>
                      </a:r>
                    </a:p>
                  </a:txBody>
                  <a:tcPr marL="47092" marR="47092" marT="23546" marB="23546" anchor="ctr"/>
                </a:tc>
                <a:extLst>
                  <a:ext uri="{0D108BD9-81ED-4DB2-BD59-A6C34878D82A}">
                    <a16:rowId xmlns:a16="http://schemas.microsoft.com/office/drawing/2014/main" val="247586095"/>
                  </a:ext>
                </a:extLst>
              </a:tr>
              <a:tr h="807610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2010-12-08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15:43:00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F9 v1.0 B0004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CCAFS LC-40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Dragon demo flight C1, two CubeSats, barrel of Brouere cheese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LEO (ISS)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NASA (COTS) NRO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Success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Failure (parachute)</a:t>
                      </a:r>
                    </a:p>
                  </a:txBody>
                  <a:tcPr marL="47092" marR="47092" marT="23546" marB="23546" anchor="ctr"/>
                </a:tc>
                <a:extLst>
                  <a:ext uri="{0D108BD9-81ED-4DB2-BD59-A6C34878D82A}">
                    <a16:rowId xmlns:a16="http://schemas.microsoft.com/office/drawing/2014/main" val="2725536865"/>
                  </a:ext>
                </a:extLst>
              </a:tr>
              <a:tr h="285323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2012-05-22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7:44:00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F9 v1.0 B0005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CCAFS LC-40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Dragon demo flight C2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525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LEO (ISS)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NASA (COTS)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Success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No attempt</a:t>
                      </a:r>
                    </a:p>
                  </a:txBody>
                  <a:tcPr marL="47092" marR="47092" marT="23546" marB="23546" anchor="ctr"/>
                </a:tc>
                <a:extLst>
                  <a:ext uri="{0D108BD9-81ED-4DB2-BD59-A6C34878D82A}">
                    <a16:rowId xmlns:a16="http://schemas.microsoft.com/office/drawing/2014/main" val="183423607"/>
                  </a:ext>
                </a:extLst>
              </a:tr>
              <a:tr h="198276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2012-10-08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0:35:00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F9 v1.0 B0006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CCAFS LC-40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SpaceX CRS-1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500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LEO (ISS)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NASA (CRS)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Success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No attempt</a:t>
                      </a:r>
                    </a:p>
                  </a:txBody>
                  <a:tcPr marL="47092" marR="47092" marT="23546" marB="23546" anchor="ctr"/>
                </a:tc>
                <a:extLst>
                  <a:ext uri="{0D108BD9-81ED-4DB2-BD59-A6C34878D82A}">
                    <a16:rowId xmlns:a16="http://schemas.microsoft.com/office/drawing/2014/main" val="3102524133"/>
                  </a:ext>
                </a:extLst>
              </a:tr>
              <a:tr h="198276"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2013-03-01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15:10:00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F9 v1.0 B0007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CCAFS LC-40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SpaceX CRS-2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677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LEO (ISS)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NASA (CRS)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>
                          <a:effectLst/>
                        </a:rPr>
                        <a:t>Success</a:t>
                      </a:r>
                    </a:p>
                  </a:txBody>
                  <a:tcPr marL="47092" marR="47092" marT="23546" marB="23546" anchor="ctr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effectLst/>
                        </a:rPr>
                        <a:t>No attempt</a:t>
                      </a:r>
                    </a:p>
                  </a:txBody>
                  <a:tcPr marL="47092" marR="47092" marT="23546" marB="23546" anchor="ctr"/>
                </a:tc>
                <a:extLst>
                  <a:ext uri="{0D108BD9-81ED-4DB2-BD59-A6C34878D82A}">
                    <a16:rowId xmlns:a16="http://schemas.microsoft.com/office/drawing/2014/main" val="22393968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9386712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aggregate function SUM to sum all of the payload masses and a where function to filter the following query produces a table with the total sum of payload mass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45,596 kg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SUM(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Payload_Mass__KG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_) from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where Customer ='NASA (CRS)';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94020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average function AVG to average all of the payload masses and a where function to filter the following query produces a table with the average payload mass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2,928 kg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avg(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Payload_Mass__KG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_) from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where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= 'F9 v1.1';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515601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Min function was used to get the earliest date alongside the where function to filter on the desired landing outcome to find </a:t>
            </a:r>
            <a:r>
              <a:rPr lang="en-US" sz="2200" dirty="0">
                <a:solidFill>
                  <a:srgbClr val="0B49CB"/>
                </a:solidFill>
                <a:latin typeface="Abadi"/>
              </a:rPr>
              <a:t>2015-12-22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as the earliest successful ground pad landing.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min(date) from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where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= 'Success (ground pad)';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564095"/>
            <a:ext cx="10515600" cy="446147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on SpaceX launch results was obtained through use of the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SpaceX API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Additional data was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web</a:t>
            </a:r>
            <a:r>
              <a:rPr lang="en-US" sz="2200" dirty="0">
                <a:solidFill>
                  <a:schemeClr val="accent1"/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scrapped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SpaceX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Wikipedia tables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from the full data set of SpaceX launch results.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retrieved data was processed and then used to preform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exploratory data analysis (EDA)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using SQL and various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visualization techniques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Several classification models where trained and optimized using </a:t>
            </a:r>
            <a:r>
              <a:rPr lang="en-US" sz="2200" dirty="0" err="1">
                <a:solidFill>
                  <a:srgbClr val="0B49CB"/>
                </a:solidFill>
                <a:latin typeface="Abadi" panose="020B0604020104020204" pitchFamily="34" charset="0"/>
              </a:rPr>
              <a:t>GridSearchCV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allowing for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predictive analysis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of whether a rocket launch will have a successful landing.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predictive model was developed with an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accuracy of 83%.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8029861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 where function was used to filter the query down, using the ‘and’ statement to have 2 criteria to filter on.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where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= 'Success (drone ship)' and (4000 &lt;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payload_mass__kg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 &lt; 6000);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834C84D-0627-C4C2-E4F4-8948EB502D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4789274"/>
              </p:ext>
            </p:extLst>
          </p:nvPr>
        </p:nvGraphicFramePr>
        <p:xfrm>
          <a:off x="9240234" y="1650643"/>
          <a:ext cx="2217738" cy="437493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217738">
                  <a:extLst>
                    <a:ext uri="{9D8B030D-6E8A-4147-A177-3AD203B41FA5}">
                      <a16:colId xmlns:a16="http://schemas.microsoft.com/office/drawing/2014/main" val="2338935168"/>
                    </a:ext>
                  </a:extLst>
                </a:gridCol>
              </a:tblGrid>
              <a:tr h="290089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0" dirty="0" err="1">
                          <a:effectLst/>
                        </a:rPr>
                        <a:t>booster_version</a:t>
                      </a:r>
                      <a:endParaRPr lang="en-US" sz="1500" b="0" dirty="0">
                        <a:effectLst/>
                      </a:endParaRP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3411833798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r>
                        <a:rPr lang="en-US" sz="1500" dirty="0">
                          <a:effectLst/>
                        </a:rPr>
                        <a:t>F9 FT B1021.1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342325828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F9 FT B1022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1146568807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F9 FT B1023.1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135432403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r>
                        <a:rPr lang="en-US" sz="1500" dirty="0">
                          <a:effectLst/>
                        </a:rPr>
                        <a:t>F9 FT B1026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330864979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F9 FT B1029.1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4033212470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F9 FT B1021.2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22798314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r>
                        <a:rPr lang="en-US" sz="1500" dirty="0">
                          <a:effectLst/>
                        </a:rPr>
                        <a:t>F9 FT B1029.2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92891329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F9 FT B1036.1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3697665568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F9 FT B1038.1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164885998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r>
                        <a:rPr lang="en-US" sz="1500" dirty="0">
                          <a:effectLst/>
                        </a:rPr>
                        <a:t>F9 B4 B1041.1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2651704144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r>
                        <a:rPr lang="en-US" sz="1500">
                          <a:effectLst/>
                        </a:rPr>
                        <a:t>F9 FT B1031.2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1742371315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r>
                        <a:rPr lang="en-US" sz="1500" dirty="0">
                          <a:effectLst/>
                        </a:rPr>
                        <a:t>F9 B4 B1042.1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4154046011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r>
                        <a:rPr lang="en-US" sz="1500" dirty="0">
                          <a:effectLst/>
                        </a:rPr>
                        <a:t>F9 B4 B1045.1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2097859242"/>
                  </a:ext>
                </a:extLst>
              </a:tr>
              <a:tr h="290089">
                <a:tc>
                  <a:txBody>
                    <a:bodyPr/>
                    <a:lstStyle/>
                    <a:p>
                      <a:r>
                        <a:rPr lang="en-US" sz="1500" dirty="0">
                          <a:effectLst/>
                        </a:rPr>
                        <a:t>F9 B5 B1046.1</a:t>
                      </a:r>
                    </a:p>
                  </a:txBody>
                  <a:tcPr marL="63063" marR="63063" marT="31531" marB="31531" anchor="ctr"/>
                </a:tc>
                <a:extLst>
                  <a:ext uri="{0D108BD9-81ED-4DB2-BD59-A6C34878D82A}">
                    <a16:rowId xmlns:a16="http://schemas.microsoft.com/office/drawing/2014/main" val="161957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979538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query uses the count function to return the number of rows, using ‘group by’ to group the distinct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mission_outcome’s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together.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mission_outcome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count(*) as NUM from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group by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mission_outcome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A0EA0DF-FDAF-FCFC-560B-4C785983FC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4753089"/>
              </p:ext>
            </p:extLst>
          </p:nvPr>
        </p:nvGraphicFramePr>
        <p:xfrm>
          <a:off x="3477229" y="4199472"/>
          <a:ext cx="4245078" cy="202692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122539">
                  <a:extLst>
                    <a:ext uri="{9D8B030D-6E8A-4147-A177-3AD203B41FA5}">
                      <a16:colId xmlns:a16="http://schemas.microsoft.com/office/drawing/2014/main" val="2718819261"/>
                    </a:ext>
                  </a:extLst>
                </a:gridCol>
                <a:gridCol w="2122539">
                  <a:extLst>
                    <a:ext uri="{9D8B030D-6E8A-4147-A177-3AD203B41FA5}">
                      <a16:colId xmlns:a16="http://schemas.microsoft.com/office/drawing/2014/main" val="292969234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 err="1">
                          <a:effectLst/>
                        </a:rPr>
                        <a:t>mission_outcome</a:t>
                      </a:r>
                      <a:endParaRPr lang="en-US" b="0" dirty="0">
                        <a:effectLst/>
                      </a:endParaRP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>
                          <a:effectLst/>
                        </a:rPr>
                        <a:t>NUM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307016558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Success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98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9435314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Failure (in flight)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362696491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Success (payload status unclear)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424019835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Success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42918290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569986"/>
            <a:ext cx="8423151" cy="460697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distinct function is used to get only the unique boosters and then the query is filtered with a where clause.  In order to get maximum payload mass for the where clause, a sub query using the max function is used.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distinct(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from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where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payload_mass__kg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 = (select max(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payload_mass__kg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_) from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5ACD563-DA2B-5D79-CB24-2F423AF4A9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5864960"/>
              </p:ext>
            </p:extLst>
          </p:nvPr>
        </p:nvGraphicFramePr>
        <p:xfrm>
          <a:off x="9380389" y="1569986"/>
          <a:ext cx="2041601" cy="4351334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041601">
                  <a:extLst>
                    <a:ext uri="{9D8B030D-6E8A-4147-A177-3AD203B41FA5}">
                      <a16:colId xmlns:a16="http://schemas.microsoft.com/office/drawing/2014/main" val="2322173371"/>
                    </a:ext>
                  </a:extLst>
                </a:gridCol>
              </a:tblGrid>
              <a:tr h="334718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700" b="0" dirty="0" err="1">
                          <a:effectLst/>
                        </a:rPr>
                        <a:t>Booster_version</a:t>
                      </a:r>
                      <a:endParaRPr lang="en-US" sz="1700" b="0" dirty="0">
                        <a:effectLst/>
                      </a:endParaRP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399255217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700">
                          <a:effectLst/>
                        </a:rPr>
                        <a:t>F9 B5 B1048.4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3903095092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700">
                          <a:effectLst/>
                        </a:rPr>
                        <a:t>F9 B5 B1049.4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93859788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700">
                          <a:effectLst/>
                        </a:rPr>
                        <a:t>F9 B5 B1051.3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1469511348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700">
                          <a:effectLst/>
                        </a:rPr>
                        <a:t>F9 B5 B1056.4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1459554158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700">
                          <a:effectLst/>
                        </a:rPr>
                        <a:t>F9 B5 B1048.5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413985167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700">
                          <a:effectLst/>
                        </a:rPr>
                        <a:t>F9 B5 B1051.4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3973460040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700">
                          <a:effectLst/>
                        </a:rPr>
                        <a:t>F9 B5 B1049.5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2692106348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700">
                          <a:effectLst/>
                        </a:rPr>
                        <a:t>F9 B5 B1060.2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346964731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700">
                          <a:effectLst/>
                        </a:rPr>
                        <a:t>F9 B5 B1058.3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2217881965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700">
                          <a:effectLst/>
                        </a:rPr>
                        <a:t>F9 B5 B1051.6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2683853159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700">
                          <a:effectLst/>
                        </a:rPr>
                        <a:t>F9 B5 B1060.3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1610792668"/>
                  </a:ext>
                </a:extLst>
              </a:tr>
              <a:tr h="334718">
                <a:tc>
                  <a:txBody>
                    <a:bodyPr/>
                    <a:lstStyle/>
                    <a:p>
                      <a:r>
                        <a:rPr lang="en-US" sz="1700" dirty="0">
                          <a:effectLst/>
                        </a:rPr>
                        <a:t>F9 B5 B1049.7</a:t>
                      </a:r>
                    </a:p>
                  </a:txBody>
                  <a:tcPr marL="72765" marR="72765" marT="36382" marB="36382" anchor="ctr"/>
                </a:tc>
                <a:extLst>
                  <a:ext uri="{0D108BD9-81ED-4DB2-BD59-A6C34878D82A}">
                    <a16:rowId xmlns:a16="http://schemas.microsoft.com/office/drawing/2014/main" val="1138846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1094020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query uses a where clause with double sided wild cards for 2 of the criteria.  The third criteria uses the ‘year’ function to pull the year from the date column.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select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booster_version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,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launch_site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from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spacex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where year(date)=2015 and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mission_outcome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like '%Failure%' and </a:t>
            </a:r>
            <a:r>
              <a:rPr lang="en-US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like '%drone%';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EACED2B-63EB-AC29-E7DF-5665894BDC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022144"/>
              </p:ext>
            </p:extLst>
          </p:nvPr>
        </p:nvGraphicFramePr>
        <p:xfrm>
          <a:off x="2273709" y="5475923"/>
          <a:ext cx="7076769" cy="70104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358923">
                  <a:extLst>
                    <a:ext uri="{9D8B030D-6E8A-4147-A177-3AD203B41FA5}">
                      <a16:colId xmlns:a16="http://schemas.microsoft.com/office/drawing/2014/main" val="3686105750"/>
                    </a:ext>
                  </a:extLst>
                </a:gridCol>
                <a:gridCol w="2358923">
                  <a:extLst>
                    <a:ext uri="{9D8B030D-6E8A-4147-A177-3AD203B41FA5}">
                      <a16:colId xmlns:a16="http://schemas.microsoft.com/office/drawing/2014/main" val="1678292991"/>
                    </a:ext>
                  </a:extLst>
                </a:gridCol>
                <a:gridCol w="2358923">
                  <a:extLst>
                    <a:ext uri="{9D8B030D-6E8A-4147-A177-3AD203B41FA5}">
                      <a16:colId xmlns:a16="http://schemas.microsoft.com/office/drawing/2014/main" val="268347349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 err="1">
                          <a:effectLst/>
                        </a:rPr>
                        <a:t>landing_outcome</a:t>
                      </a:r>
                      <a:endParaRPr lang="en-US" b="0" dirty="0">
                        <a:effectLst/>
                      </a:endParaRP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 err="1">
                          <a:effectLst/>
                        </a:rPr>
                        <a:t>booster_version</a:t>
                      </a:r>
                      <a:endParaRPr lang="en-US" b="0" dirty="0">
                        <a:effectLst/>
                      </a:endParaRP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 err="1">
                          <a:effectLst/>
                        </a:rPr>
                        <a:t>launch_site</a:t>
                      </a:r>
                      <a:endParaRPr lang="en-US" b="0" dirty="0">
                        <a:effectLst/>
                      </a:endParaRP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205993772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Precluded (drone ship)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F9 v1.1 B1018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CCAFS LC-40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27571246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01445" y="1563877"/>
            <a:ext cx="7747820" cy="4613086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query uses the count function to count all the records and a where clause is used to specify the date range.  The records are then grouped by the landing outcome and ordered by the total counts in descending order.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count(*) as NUM from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where '2010-06-04'&lt; Date &lt; '2017-03-20' group by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order by NUM DESC;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90C9C13-2863-B441-FE58-01F31DEB6E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0780767"/>
              </p:ext>
            </p:extLst>
          </p:nvPr>
        </p:nvGraphicFramePr>
        <p:xfrm>
          <a:off x="8396452" y="1563877"/>
          <a:ext cx="3379839" cy="4206240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2318819">
                  <a:extLst>
                    <a:ext uri="{9D8B030D-6E8A-4147-A177-3AD203B41FA5}">
                      <a16:colId xmlns:a16="http://schemas.microsoft.com/office/drawing/2014/main" val="2669120279"/>
                    </a:ext>
                  </a:extLst>
                </a:gridCol>
                <a:gridCol w="1061020">
                  <a:extLst>
                    <a:ext uri="{9D8B030D-6E8A-4147-A177-3AD203B41FA5}">
                      <a16:colId xmlns:a16="http://schemas.microsoft.com/office/drawing/2014/main" val="253272415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 err="1">
                          <a:effectLst/>
                        </a:rPr>
                        <a:t>landing_outcome</a:t>
                      </a:r>
                      <a:endParaRPr lang="en-US" b="0" dirty="0">
                        <a:effectLst/>
                      </a:endParaRP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b="0" dirty="0">
                          <a:effectLst/>
                        </a:rPr>
                        <a:t>NUM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182102247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Success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38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9495744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No attempt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21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22012361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Success (drone ship)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14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232444061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Success (ground pad)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9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283092998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Controlled (ocean)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5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167355287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Failure (drone ship)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5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205118471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Failure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3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353275865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Failure (parachute)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effectLst/>
                        </a:rPr>
                        <a:t>2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418448109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Uncontrolled (ocean)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2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40989114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Precluded (drone ship)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88361331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No attempt</a:t>
                      </a:r>
                    </a:p>
                  </a:txBody>
                  <a:tcPr marL="76200" marR="76200" marT="38100" marB="3810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marL="76200" marR="76200" marT="38100" marB="38100" anchor="ctr"/>
                </a:tc>
                <a:extLst>
                  <a:ext uri="{0D108BD9-81ED-4DB2-BD59-A6C34878D82A}">
                    <a16:rowId xmlns:a16="http://schemas.microsoft.com/office/drawing/2014/main" val="13833845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3664338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All launch site locations are shown on this map of the United States.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site’s are only present in </a:t>
            </a:r>
            <a:r>
              <a:rPr lang="en-US" sz="2200" dirty="0">
                <a:solidFill>
                  <a:srgbClr val="0B49CB"/>
                </a:solidFill>
                <a:latin typeface="Abadi"/>
              </a:rPr>
              <a:t>California and Florida.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All launch sites are </a:t>
            </a:r>
            <a:r>
              <a:rPr lang="en-US" sz="2200" dirty="0">
                <a:solidFill>
                  <a:srgbClr val="0B49CB"/>
                </a:solidFill>
                <a:latin typeface="Abadi"/>
              </a:rPr>
              <a:t>by the coast.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Locations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922C831-E3E6-C7FA-EC42-1727EAA99E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8981" y="1854917"/>
            <a:ext cx="6980608" cy="3769017"/>
          </a:xfrm>
          <a:prstGeom prst="rect">
            <a:avLst/>
          </a:prstGeom>
          <a:ln w="19050">
            <a:solidFill>
              <a:srgbClr val="0B49CB"/>
            </a:solidFill>
          </a:ln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75377"/>
            <a:ext cx="5325990" cy="460158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3 launch sites in Florida are show on the map to the right.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 the interactive map, there are colored markers to help visualize the launch outcomes at each launch 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As you click on the launch site the markers will appear, and as you click off the disappear.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Outcome Markers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F2FCC8-52E6-A4F9-7810-76DFE48CF8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5501" y="1575377"/>
            <a:ext cx="5019162" cy="2905432"/>
          </a:xfrm>
          <a:prstGeom prst="rect">
            <a:avLst/>
          </a:prstGeom>
          <a:ln w="19050">
            <a:solidFill>
              <a:srgbClr val="0B49CB"/>
            </a:solidFill>
          </a:ln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690688"/>
            <a:ext cx="5099848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 KSC LC-39A has a polyline going from the launch site to the shore.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Launch site CCAFS SLC-40 has a polyline going from the launch site to the nearby railroad.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Folium’s Polylines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CBAEDD9-DC84-57E2-8323-19B87ADCE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3484" y="2026531"/>
            <a:ext cx="5463740" cy="3060210"/>
          </a:xfrm>
          <a:prstGeom prst="rect">
            <a:avLst/>
          </a:prstGeom>
          <a:ln w="19050">
            <a:solidFill>
              <a:srgbClr val="0B49CB"/>
            </a:solidFill>
          </a:ln>
        </p:spPr>
      </p:pic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484671"/>
            <a:ext cx="10629904" cy="45409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Private space company SpaceX has found tremendous success in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reducing cost per rocket launch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by landing the first stage of their Falcon9 rockets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allowing for re-use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of the most expensive portion of the launch.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data science techniques, we aim to analyze past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SpaceX launch data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gain insights and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build a model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determine whether or not a rocket will land successfully.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these models SpaceY will be able to accelerate the success of our own rocket re-use program making us a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viable competitor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SpaceX.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53497"/>
            <a:ext cx="5252522" cy="462346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Out of all successful landing the vast majority are split between KSC LC-39A and CCAFS LC-40.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Success Rates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D862FE-8CA4-D2C9-12C9-670078D5C3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9469" y="1825625"/>
            <a:ext cx="5541925" cy="3622569"/>
          </a:xfrm>
          <a:prstGeom prst="rect">
            <a:avLst/>
          </a:prstGeom>
          <a:ln w="19050">
            <a:solidFill>
              <a:srgbClr val="0B49CB"/>
            </a:solidFill>
          </a:ln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8" y="1575377"/>
            <a:ext cx="5057172" cy="4601586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launch site 	 had the highest landing success rate.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success rate of this launch site is 42.9%.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Highest Launch Site Landing Percent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7B5034-45B0-D46A-C2E8-F8363DC01F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1078" y="1575377"/>
            <a:ext cx="5934903" cy="3553321"/>
          </a:xfrm>
          <a:prstGeom prst="rect">
            <a:avLst/>
          </a:prstGeom>
          <a:ln w="19050">
            <a:solidFill>
              <a:srgbClr val="0B49CB"/>
            </a:solidFill>
          </a:ln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11370"/>
            <a:ext cx="4762503" cy="4665593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slider on the top can filter the visual based on the payload mass.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visual shows the successes for different payload mass, color coded based on the booster version.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by Payload Mass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69A166-0926-A2BD-4F0F-31038C4F8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0034" y="1570368"/>
            <a:ext cx="5889475" cy="4455205"/>
          </a:xfrm>
          <a:prstGeom prst="rect">
            <a:avLst/>
          </a:prstGeom>
          <a:ln w="19050">
            <a:solidFill>
              <a:srgbClr val="0B49CB"/>
            </a:solidFill>
          </a:ln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582994"/>
            <a:ext cx="5886429" cy="431070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Each model had the same test accuracy at 83.3 %.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Decision Tree Model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had the highest training accuracy at 87.5%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2BECA371-7B22-332A-F4F5-40EDF17527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7892872"/>
              </p:ext>
            </p:extLst>
          </p:nvPr>
        </p:nvGraphicFramePr>
        <p:xfrm>
          <a:off x="6874706" y="1582994"/>
          <a:ext cx="3657600" cy="2123767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1847654">
                  <a:extLst>
                    <a:ext uri="{9D8B030D-6E8A-4147-A177-3AD203B41FA5}">
                      <a16:colId xmlns:a16="http://schemas.microsoft.com/office/drawing/2014/main" val="3501945971"/>
                    </a:ext>
                  </a:extLst>
                </a:gridCol>
                <a:gridCol w="904973">
                  <a:extLst>
                    <a:ext uri="{9D8B030D-6E8A-4147-A177-3AD203B41FA5}">
                      <a16:colId xmlns:a16="http://schemas.microsoft.com/office/drawing/2014/main" val="1055972043"/>
                    </a:ext>
                  </a:extLst>
                </a:gridCol>
                <a:gridCol w="904973">
                  <a:extLst>
                    <a:ext uri="{9D8B030D-6E8A-4147-A177-3AD203B41FA5}">
                      <a16:colId xmlns:a16="http://schemas.microsoft.com/office/drawing/2014/main" val="345953466"/>
                    </a:ext>
                  </a:extLst>
                </a:gridCol>
              </a:tblGrid>
              <a:tr h="23699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Model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Data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Accuracy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29109712"/>
                  </a:ext>
                </a:extLst>
              </a:tr>
              <a:tr h="236998">
                <a:tc>
                  <a:txBody>
                    <a:bodyPr/>
                    <a:lstStyle/>
                    <a:p>
                      <a:pPr marL="91440" algn="l" fontAlgn="b">
                        <a:spcBef>
                          <a:spcPts val="0"/>
                        </a:spcBef>
                      </a:pPr>
                      <a:r>
                        <a:rPr lang="en-US" sz="1100" u="none" strike="noStrike" dirty="0">
                          <a:effectLst/>
                        </a:rPr>
                        <a:t>Logistic Regression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91440" algn="l" fontAlgn="b">
                        <a:spcBef>
                          <a:spcPts val="0"/>
                        </a:spcBef>
                      </a:pPr>
                      <a:r>
                        <a:rPr lang="en-US" sz="1100" u="none" strike="noStrike">
                          <a:effectLst/>
                        </a:rPr>
                        <a:t>Training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84.6%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992771223"/>
                  </a:ext>
                </a:extLst>
              </a:tr>
              <a:tr h="236998">
                <a:tc>
                  <a:txBody>
                    <a:bodyPr/>
                    <a:lstStyle/>
                    <a:p>
                      <a:pPr marL="91440" algn="l" fontAlgn="b">
                        <a:spcBef>
                          <a:spcPts val="0"/>
                        </a:spcBef>
                      </a:pPr>
                      <a:r>
                        <a:rPr lang="en-US" sz="1100" u="none" strike="noStrike" dirty="0">
                          <a:effectLst/>
                        </a:rPr>
                        <a:t>Logistic Regression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91440" algn="l" fontAlgn="b">
                        <a:spcBef>
                          <a:spcPts val="0"/>
                        </a:spcBef>
                      </a:pPr>
                      <a:r>
                        <a:rPr lang="en-US" sz="1100" u="none" strike="noStrike">
                          <a:effectLst/>
                        </a:rPr>
                        <a:t>Test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83.3%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30057205"/>
                  </a:ext>
                </a:extLst>
              </a:tr>
              <a:tr h="236998">
                <a:tc>
                  <a:txBody>
                    <a:bodyPr/>
                    <a:lstStyle/>
                    <a:p>
                      <a:pPr marL="91440" algn="l" fontAlgn="b">
                        <a:spcBef>
                          <a:spcPts val="0"/>
                        </a:spcBef>
                      </a:pPr>
                      <a:r>
                        <a:rPr lang="en-US" sz="1100" u="none" strike="noStrike" dirty="0">
                          <a:effectLst/>
                        </a:rPr>
                        <a:t>SVM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91440" algn="l" fontAlgn="b">
                        <a:spcBef>
                          <a:spcPts val="0"/>
                        </a:spcBef>
                      </a:pPr>
                      <a:r>
                        <a:rPr lang="en-US" sz="1100" u="none" strike="noStrike">
                          <a:effectLst/>
                        </a:rPr>
                        <a:t>Training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84.8%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49434437"/>
                  </a:ext>
                </a:extLst>
              </a:tr>
              <a:tr h="236998">
                <a:tc>
                  <a:txBody>
                    <a:bodyPr/>
                    <a:lstStyle/>
                    <a:p>
                      <a:pPr marL="91440" algn="l" fontAlgn="b">
                        <a:spcBef>
                          <a:spcPts val="0"/>
                        </a:spcBef>
                      </a:pPr>
                      <a:r>
                        <a:rPr lang="en-US" sz="1100" u="none" strike="noStrike">
                          <a:effectLst/>
                        </a:rPr>
                        <a:t>SVM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91440" algn="l" fontAlgn="b">
                        <a:spcBef>
                          <a:spcPts val="0"/>
                        </a:spcBef>
                      </a:pPr>
                      <a:r>
                        <a:rPr lang="en-US" sz="1100" u="none" strike="noStrike" dirty="0">
                          <a:effectLst/>
                        </a:rPr>
                        <a:t>Test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83.3%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20578348"/>
                  </a:ext>
                </a:extLst>
              </a:tr>
              <a:tr h="236998">
                <a:tc>
                  <a:txBody>
                    <a:bodyPr/>
                    <a:lstStyle/>
                    <a:p>
                      <a:pPr marL="91440" algn="l" fontAlgn="b">
                        <a:spcBef>
                          <a:spcPts val="0"/>
                        </a:spcBef>
                      </a:pPr>
                      <a:r>
                        <a:rPr lang="en-US" sz="1100" u="none" strike="noStrike" dirty="0">
                          <a:effectLst/>
                        </a:rPr>
                        <a:t>Decision Tree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91440" algn="l" fontAlgn="b">
                        <a:spcBef>
                          <a:spcPts val="0"/>
                        </a:spcBef>
                      </a:pPr>
                      <a:r>
                        <a:rPr lang="en-US" sz="1100" u="none" strike="noStrike" dirty="0">
                          <a:effectLst/>
                        </a:rPr>
                        <a:t>Training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>
                          <a:effectLst/>
                        </a:rPr>
                        <a:t>87.5%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719170483"/>
                  </a:ext>
                </a:extLst>
              </a:tr>
              <a:tr h="236998">
                <a:tc>
                  <a:txBody>
                    <a:bodyPr/>
                    <a:lstStyle/>
                    <a:p>
                      <a:pPr marL="91440" algn="l" fontAlgn="b">
                        <a:spcBef>
                          <a:spcPts val="0"/>
                        </a:spcBef>
                      </a:pPr>
                      <a:r>
                        <a:rPr lang="en-US" sz="1100" u="none" strike="noStrike" dirty="0">
                          <a:effectLst/>
                        </a:rPr>
                        <a:t>Decision Tree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91440" algn="l" fontAlgn="b">
                        <a:spcBef>
                          <a:spcPts val="0"/>
                        </a:spcBef>
                      </a:pPr>
                      <a:r>
                        <a:rPr lang="en-US" sz="1100" u="none" strike="noStrike" dirty="0">
                          <a:effectLst/>
                        </a:rPr>
                        <a:t>Test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83.3%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34927023"/>
                  </a:ext>
                </a:extLst>
              </a:tr>
              <a:tr h="236998">
                <a:tc>
                  <a:txBody>
                    <a:bodyPr/>
                    <a:lstStyle/>
                    <a:p>
                      <a:pPr marL="91440" algn="l" fontAlgn="b">
                        <a:spcBef>
                          <a:spcPts val="0"/>
                        </a:spcBef>
                      </a:pPr>
                      <a:r>
                        <a:rPr lang="en-US" sz="1100" u="none" strike="noStrike" dirty="0">
                          <a:effectLst/>
                        </a:rPr>
                        <a:t>K Nearest Neighbor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91440" algn="l" fontAlgn="b">
                        <a:spcBef>
                          <a:spcPts val="0"/>
                        </a:spcBef>
                      </a:pPr>
                      <a:r>
                        <a:rPr lang="en-US" sz="1100" u="none" strike="noStrike" dirty="0">
                          <a:effectLst/>
                        </a:rPr>
                        <a:t>Training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84.8%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76731389"/>
                  </a:ext>
                </a:extLst>
              </a:tr>
              <a:tr h="227783">
                <a:tc>
                  <a:txBody>
                    <a:bodyPr/>
                    <a:lstStyle/>
                    <a:p>
                      <a:pPr marL="91440" algn="l" fontAlgn="b">
                        <a:spcBef>
                          <a:spcPts val="0"/>
                        </a:spcBef>
                      </a:pPr>
                      <a:r>
                        <a:rPr lang="en-US" sz="1100" u="none" strike="noStrike" dirty="0">
                          <a:effectLst/>
                        </a:rPr>
                        <a:t>K Nearest Neighbor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marL="91440" algn="l" fontAlgn="b">
                        <a:spcBef>
                          <a:spcPts val="0"/>
                        </a:spcBef>
                      </a:pPr>
                      <a:r>
                        <a:rPr lang="en-US" sz="1100" u="none" strike="noStrike" dirty="0">
                          <a:effectLst/>
                        </a:rPr>
                        <a:t>Test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83.3%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160542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1563329"/>
            <a:ext cx="6260054" cy="4305659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model had a problem with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false positives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Out of all the cases in the test set, there where 3 false positives and the rest of the results were true positives.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2EBB29-9366-0FFE-F37B-932F7343AC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2248" y="1663920"/>
            <a:ext cx="4571428" cy="3530159"/>
          </a:xfrm>
          <a:prstGeom prst="rect">
            <a:avLst/>
          </a:prstGeom>
          <a:ln w="19050">
            <a:solidFill>
              <a:srgbClr val="0B49CB"/>
            </a:solidFill>
          </a:ln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543665"/>
            <a:ext cx="10920544" cy="4682727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Every since 2013 SpaceX has had a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positive trend for launch success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rate peaking in 2019 at 90%.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majority of the launches occur with a payload mass of under 10,000 kg and an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average launch mass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 2,928 kg.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 KSC LC-39A has the highest number of successful landings, however the site with the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highest success rate is </a:t>
            </a:r>
            <a:r>
              <a:rPr lang="en-US" sz="2200" dirty="0">
                <a:solidFill>
                  <a:srgbClr val="0B49CB"/>
                </a:solidFill>
                <a:latin typeface="Abadi"/>
              </a:rPr>
              <a:t>CCAFS SLC-40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with 42.9%.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the optimized parameters that were tested, all 4 of the models that were trained had the same test accuracy at 83.3%.  The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Decision Tree model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had the best training accuracy at 87.5%.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models had an bias with </a:t>
            </a:r>
            <a:r>
              <a:rPr lang="en-US" sz="2200" dirty="0">
                <a:solidFill>
                  <a:srgbClr val="0B49CB"/>
                </a:solidFill>
                <a:latin typeface="Abadi" panose="020B0604020104020204" pitchFamily="34" charset="0"/>
              </a:rPr>
              <a:t>false positives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and no false negatives.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592826"/>
            <a:ext cx="10515600" cy="4618034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repository link: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https://github.com/lavaxv123/IBM-Data-Science-Capstone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950041" cy="4444765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via SpaceX API and Data wrangling from Wikipedia tables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different cases for the “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landing_outcomes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” column were parsed into success or failure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A new binary column called “Class” was then created with 0 representing a failure and 1 representing a success.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5971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950041" cy="444476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9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“Class” column was broken out from the data set as the dependent variable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9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remaining columns were prepared for the analysis using the preprocessing function </a:t>
            </a:r>
            <a:r>
              <a:rPr lang="en-US" sz="19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StandardScalar</a:t>
            </a:r>
            <a:endParaRPr lang="en-US" sz="19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9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Data was broken into 2 groups for training and testing using the </a:t>
            </a:r>
            <a:r>
              <a:rPr lang="en-US" sz="19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train_test_split</a:t>
            </a:r>
            <a:r>
              <a:rPr lang="en-US" sz="19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function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9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Classification models were created using SVM, Classification Tree, and logistic regression with optimized parameters from the </a:t>
            </a:r>
            <a:r>
              <a:rPr lang="en-US" sz="19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GridSearchCV</a:t>
            </a:r>
            <a:r>
              <a:rPr lang="en-US" sz="19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function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9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The accuracy was determined for all classification models for both the training and test dataset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18588"/>
            <a:ext cx="3457860" cy="4658375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latin typeface="Abadi" panose="020B0604020104020204" pitchFamily="34" charset="0"/>
              </a:rPr>
              <a:t>Method 1: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800" dirty="0">
                <a:solidFill>
                  <a:srgbClr val="0B49CB"/>
                </a:solidFill>
                <a:latin typeface="Abadi" panose="020B0604020104020204" pitchFamily="34" charset="0"/>
              </a:rPr>
              <a:t>API Collection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latin typeface="Abadi" panose="020B0604020104020204" pitchFamily="34" charset="0"/>
              </a:rPr>
              <a:t>Collect basic data from SpaceX API </a:t>
            </a:r>
            <a:r>
              <a:rPr lang="en-US" sz="1600" dirty="0">
                <a:solidFill>
                  <a:srgbClr val="0B49CB"/>
                </a:solidFill>
                <a:latin typeface="Abadi" panose="020B0604020104020204" pitchFamily="34" charset="0"/>
              </a:rPr>
              <a:t>“launches/past” endpoint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latin typeface="Abadi" panose="020B0604020104020204" pitchFamily="34" charset="0"/>
              </a:rPr>
              <a:t>Normalize the data and </a:t>
            </a:r>
            <a:r>
              <a:rPr lang="en-US" sz="1600" dirty="0">
                <a:solidFill>
                  <a:srgbClr val="0B49CB"/>
                </a:solidFill>
                <a:latin typeface="Abadi" panose="020B0604020104020204" pitchFamily="34" charset="0"/>
              </a:rPr>
              <a:t>create a dataframe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latin typeface="Abadi" panose="020B0604020104020204" pitchFamily="34" charset="0"/>
              </a:rPr>
              <a:t>Remove un-needed rows (multi payload launches)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latin typeface="Abadi" panose="020B0604020104020204" pitchFamily="34" charset="0"/>
              </a:rPr>
              <a:t>Access rockets, launchpads, payloads, cores endpoints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solidFill>
                  <a:srgbClr val="0B49CB"/>
                </a:solidFill>
                <a:latin typeface="Abadi" panose="020B0604020104020204" pitchFamily="34" charset="0"/>
              </a:rPr>
              <a:t>replace ID numbers </a:t>
            </a:r>
            <a:r>
              <a:rPr lang="en-US" sz="1600" dirty="0">
                <a:latin typeface="Abadi" panose="020B0604020104020204" pitchFamily="34" charset="0"/>
              </a:rPr>
              <a:t>from basic dataframe with new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latin typeface="Abadi" panose="020B0604020104020204" pitchFamily="34" charset="0"/>
              </a:rPr>
              <a:t>Clean and filter final dataframe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A82F59-C719-8167-670E-E22A5FFD7B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4156" y="1367198"/>
            <a:ext cx="1571844" cy="4658375"/>
          </a:xfrm>
          <a:prstGeom prst="rect">
            <a:avLst/>
          </a:prstGeom>
        </p:spPr>
      </p:pic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3990B4C0-7A7B-AC0D-BF58-8F9E47058C0F}"/>
              </a:ext>
            </a:extLst>
          </p:cNvPr>
          <p:cNvSpPr txBox="1">
            <a:spLocks/>
          </p:cNvSpPr>
          <p:nvPr/>
        </p:nvSpPr>
        <p:spPr>
          <a:xfrm>
            <a:off x="6372621" y="1518587"/>
            <a:ext cx="3457860" cy="465837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None/>
            </a:pPr>
            <a:r>
              <a:rPr lang="en-US" sz="1800" dirty="0">
                <a:latin typeface="Abadi" panose="020B0604020104020204" pitchFamily="34" charset="0"/>
              </a:rPr>
              <a:t>Method 2: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1800" dirty="0">
                <a:solidFill>
                  <a:srgbClr val="0B49CB"/>
                </a:solidFill>
                <a:latin typeface="Abadi" panose="020B0604020104020204" pitchFamily="34" charset="0"/>
              </a:rPr>
              <a:t>Web Scrapping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latin typeface="Abadi" panose="020B0604020104020204" pitchFamily="34" charset="0"/>
              </a:rPr>
              <a:t>Table is </a:t>
            </a:r>
            <a:r>
              <a:rPr lang="en-US" sz="1600" dirty="0">
                <a:solidFill>
                  <a:srgbClr val="0B49CB"/>
                </a:solidFill>
                <a:latin typeface="Abadi" panose="020B0604020104020204" pitchFamily="34" charset="0"/>
              </a:rPr>
              <a:t>extracted</a:t>
            </a:r>
            <a:r>
              <a:rPr lang="en-US" sz="1600" dirty="0">
                <a:latin typeface="Abadi" panose="020B0604020104020204" pitchFamily="34" charset="0"/>
              </a:rPr>
              <a:t> from Wikipedia page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latin typeface="Abadi" panose="020B0604020104020204" pitchFamily="34" charset="0"/>
              </a:rPr>
              <a:t>Column headers are pulled from the HTML to </a:t>
            </a:r>
            <a:r>
              <a:rPr lang="en-US" sz="1600" dirty="0">
                <a:solidFill>
                  <a:srgbClr val="0B49CB"/>
                </a:solidFill>
                <a:latin typeface="Abadi" panose="020B0604020104020204" pitchFamily="34" charset="0"/>
              </a:rPr>
              <a:t>create a new list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latin typeface="Abadi" panose="020B0604020104020204" pitchFamily="34" charset="0"/>
              </a:rPr>
              <a:t>New lists for </a:t>
            </a:r>
            <a:r>
              <a:rPr lang="en-US" sz="1600" dirty="0">
                <a:solidFill>
                  <a:srgbClr val="0B49CB"/>
                </a:solidFill>
                <a:latin typeface="Abadi" panose="020B0604020104020204" pitchFamily="34" charset="0"/>
              </a:rPr>
              <a:t>each column </a:t>
            </a:r>
            <a:r>
              <a:rPr lang="en-US" sz="1600" dirty="0">
                <a:latin typeface="Abadi" panose="020B0604020104020204" pitchFamily="34" charset="0"/>
              </a:rPr>
              <a:t>are created for </a:t>
            </a:r>
            <a:r>
              <a:rPr lang="en-US" sz="1600" dirty="0">
                <a:solidFill>
                  <a:srgbClr val="0B49CB"/>
                </a:solidFill>
                <a:latin typeface="Abadi" panose="020B0604020104020204" pitchFamily="34" charset="0"/>
              </a:rPr>
              <a:t>every row </a:t>
            </a:r>
            <a:r>
              <a:rPr lang="en-US" sz="1600" dirty="0">
                <a:latin typeface="Abadi" panose="020B0604020104020204" pitchFamily="34" charset="0"/>
              </a:rPr>
              <a:t>in the table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latin typeface="Abadi" panose="020B0604020104020204" pitchFamily="34" charset="0"/>
              </a:rPr>
              <a:t>The header list and the lists for all columns are </a:t>
            </a:r>
            <a:r>
              <a:rPr lang="en-US" sz="1600" dirty="0">
                <a:solidFill>
                  <a:srgbClr val="0B49CB"/>
                </a:solidFill>
                <a:latin typeface="Abadi" panose="020B0604020104020204" pitchFamily="34" charset="0"/>
              </a:rPr>
              <a:t>combined into a final dataframe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26094FB-AB11-6003-EB3F-D287965F28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62338" y="2053094"/>
            <a:ext cx="1495634" cy="3972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BD56C93-8890-5C0F-A5D3-E3674FD84B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40285" y="1367775"/>
            <a:ext cx="1571844" cy="46583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5FDF7BA-B4C5-65D5-4911-2B5D0B9529FB}"/>
              </a:ext>
            </a:extLst>
          </p:cNvPr>
          <p:cNvSpPr txBox="1"/>
          <p:nvPr/>
        </p:nvSpPr>
        <p:spPr>
          <a:xfrm>
            <a:off x="865239" y="1533832"/>
            <a:ext cx="8475406" cy="48115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 Endpoints called:</a:t>
            </a:r>
          </a:p>
          <a:p>
            <a:pPr marL="742950" lvl="1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https://api.spacexdata.com/v4/launches/past</a:t>
            </a:r>
          </a:p>
          <a:p>
            <a:pPr marL="742950" lvl="1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https://api.spacexdata.com/v4/rockets/</a:t>
            </a:r>
          </a:p>
          <a:p>
            <a:pPr marL="742950" lvl="1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https://api.spacexdata.com/v4/launchpads/</a:t>
            </a:r>
          </a:p>
          <a:p>
            <a:pPr marL="742950" lvl="1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https://api.spacexdata.com/v4/payloads/</a:t>
            </a:r>
          </a:p>
          <a:p>
            <a:pPr marL="742950" lvl="1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https://api.spacexdata.com/v4/cores/</a:t>
            </a:r>
          </a:p>
          <a:p>
            <a:pPr marL="285750" indent="-285750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 Data was </a:t>
            </a:r>
            <a:r>
              <a:rPr lang="en-US" dirty="0">
                <a:solidFill>
                  <a:srgbClr val="0B49CB"/>
                </a:solidFill>
                <a:latin typeface="Abadi" panose="020B0604020104020204" pitchFamily="34" charset="0"/>
              </a:rPr>
              <a:t>consolidated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to a single dataframe</a:t>
            </a:r>
          </a:p>
          <a:p>
            <a:pPr marL="285750" indent="-285750"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Unwanted rows (i.e. multiple payload and launches with more than 1 booster) were </a:t>
            </a:r>
            <a:r>
              <a:rPr lang="en-US" dirty="0">
                <a:solidFill>
                  <a:srgbClr val="0B49CB"/>
                </a:solidFill>
                <a:latin typeface="Abadi" panose="020B0604020104020204" pitchFamily="34" charset="0"/>
              </a:rPr>
              <a:t>removed</a:t>
            </a:r>
            <a:r>
              <a:rPr lang="en-US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from the data set</a:t>
            </a:r>
          </a:p>
          <a:p>
            <a:endParaRPr lang="en-US" dirty="0"/>
          </a:p>
          <a:p>
            <a:pPr marL="0" indent="0">
              <a:buNone/>
            </a:pPr>
            <a:endParaRPr lang="en-US" sz="1700" dirty="0"/>
          </a:p>
          <a:p>
            <a:pPr marL="0" indent="0">
              <a:buNone/>
            </a:pPr>
            <a:r>
              <a:rPr lang="en-US" sz="1600" dirty="0"/>
              <a:t>Link for peer review:</a:t>
            </a:r>
          </a:p>
          <a:p>
            <a:pPr marL="0" indent="0">
              <a:buNone/>
            </a:pPr>
            <a:r>
              <a:rPr lang="en-US" sz="1600" dirty="0"/>
              <a:t>https://github.com/lavaxv123/IBM-Data-Science-Capstone/blob/main/jupyter-labs-spacex-data-collection-api.ipynb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12848</TotalTime>
  <Words>3473</Words>
  <Application>Microsoft Office PowerPoint</Application>
  <PresentationFormat>Widescreen</PresentationFormat>
  <Paragraphs>447</Paragraphs>
  <Slides>48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David Church</cp:lastModifiedBy>
  <cp:revision>209</cp:revision>
  <dcterms:created xsi:type="dcterms:W3CDTF">2021-04-29T18:58:34Z</dcterms:created>
  <dcterms:modified xsi:type="dcterms:W3CDTF">2022-05-22T03:21:35Z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